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7" r:id="rId2"/>
    <p:sldId id="302" r:id="rId3"/>
    <p:sldId id="268" r:id="rId4"/>
    <p:sldId id="279" r:id="rId5"/>
    <p:sldId id="272" r:id="rId6"/>
    <p:sldId id="273" r:id="rId7"/>
    <p:sldId id="267" r:id="rId8"/>
    <p:sldId id="322" r:id="rId9"/>
    <p:sldId id="310" r:id="rId10"/>
    <p:sldId id="335" r:id="rId11"/>
    <p:sldId id="321" r:id="rId12"/>
    <p:sldId id="329" r:id="rId13"/>
    <p:sldId id="325" r:id="rId14"/>
    <p:sldId id="328" r:id="rId15"/>
    <p:sldId id="261" r:id="rId16"/>
    <p:sldId id="309" r:id="rId17"/>
    <p:sldId id="299" r:id="rId18"/>
    <p:sldId id="326" r:id="rId19"/>
    <p:sldId id="291" r:id="rId20"/>
    <p:sldId id="324" r:id="rId21"/>
    <p:sldId id="330" r:id="rId22"/>
    <p:sldId id="331" r:id="rId23"/>
    <p:sldId id="334" r:id="rId24"/>
    <p:sldId id="332" r:id="rId25"/>
    <p:sldId id="333" r:id="rId26"/>
    <p:sldId id="283" r:id="rId27"/>
    <p:sldId id="282" r:id="rId28"/>
    <p:sldId id="303" r:id="rId29"/>
    <p:sldId id="304" r:id="rId30"/>
    <p:sldId id="305" r:id="rId31"/>
    <p:sldId id="276" r:id="rId32"/>
    <p:sldId id="306" r:id="rId33"/>
    <p:sldId id="307" r:id="rId34"/>
    <p:sldId id="308" r:id="rId35"/>
    <p:sldId id="316" r:id="rId36"/>
    <p:sldId id="301" r:id="rId37"/>
    <p:sldId id="287" r:id="rId38"/>
    <p:sldId id="313" r:id="rId3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E6C20-D6DB-44F7-9C84-36957EBD473D}" v="53" dt="2024-02-27T19:54:11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61214" autoAdjust="0"/>
  </p:normalViewPr>
  <p:slideViewPr>
    <p:cSldViewPr snapToGrid="0">
      <p:cViewPr varScale="1">
        <p:scale>
          <a:sx n="93" d="100"/>
          <a:sy n="93" d="100"/>
        </p:scale>
        <p:origin x="3126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26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Sheet1!$J$35</c:f>
              <c:strCache>
                <c:ptCount val="1"/>
                <c:pt idx="0">
                  <c:v>Platform Threads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Sheet1!$K$34:$P$34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</c:numCache>
            </c:numRef>
          </c:cat>
          <c:val>
            <c:numRef>
              <c:f>Sheet1!$K$35:$P$35</c:f>
              <c:numCache>
                <c:formatCode>General</c:formatCode>
                <c:ptCount val="6"/>
                <c:pt idx="0">
                  <c:v>90.15</c:v>
                </c:pt>
                <c:pt idx="1">
                  <c:v>91.150999999999996</c:v>
                </c:pt>
                <c:pt idx="2">
                  <c:v>101.178</c:v>
                </c:pt>
                <c:pt idx="3">
                  <c:v>164.26300000000001</c:v>
                </c:pt>
                <c:pt idx="4">
                  <c:v>471.98099999999999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1-4288-A8B5-EC1DD4559133}"/>
            </c:ext>
          </c:extLst>
        </c:ser>
        <c:ser>
          <c:idx val="1"/>
          <c:order val="1"/>
          <c:tx>
            <c:strRef>
              <c:f>Sheet1!$J$36</c:f>
              <c:strCache>
                <c:ptCount val="1"/>
                <c:pt idx="0">
                  <c:v>Virtual Threads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Sheet1!$K$34:$P$34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</c:numCache>
            </c:numRef>
          </c:cat>
          <c:val>
            <c:numRef>
              <c:f>Sheet1!$K$36:$P$36</c:f>
              <c:numCache>
                <c:formatCode>General</c:formatCode>
                <c:ptCount val="6"/>
                <c:pt idx="0">
                  <c:v>90.915999999999997</c:v>
                </c:pt>
                <c:pt idx="1">
                  <c:v>91.998999999999995</c:v>
                </c:pt>
                <c:pt idx="2">
                  <c:v>95.11</c:v>
                </c:pt>
                <c:pt idx="3">
                  <c:v>97.21</c:v>
                </c:pt>
                <c:pt idx="4">
                  <c:v>110.166</c:v>
                </c:pt>
                <c:pt idx="5">
                  <c:v>227.066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1-4288-A8B5-EC1DD4559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42972752"/>
        <c:axId val="1642976112"/>
      </c:barChart>
      <c:catAx>
        <c:axId val="1642972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642976112"/>
        <c:crosses val="autoZero"/>
        <c:auto val="1"/>
        <c:lblAlgn val="ctr"/>
        <c:lblOffset val="100"/>
        <c:noMultiLvlLbl val="0"/>
      </c:catAx>
      <c:valAx>
        <c:axId val="164297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NMT Total committed memory in MB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64297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972D9-AD3B-41E6-AFB0-237670D6171A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E375-0FA4-4824-B8AC-2ED9CBED078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299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E63FEBF-A029-5ACE-99E2-7059BFFE66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CC9D64-3504-4A75-BB7D-2E29A2D8F8B6}" type="slidenum">
              <a:rPr lang="pl-PL" altLang="en-NL"/>
              <a:pPr/>
              <a:t>1</a:t>
            </a:fld>
            <a:endParaRPr lang="pl-PL" altLang="en-NL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1F691A49-1EEF-B002-3F80-518899C481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94B4EE4-4911-44DC-0D3F-3E42289A73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L" altLang="en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7702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938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9796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882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181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6710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7972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746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3E375-0FA4-4824-B8AC-2ED9CBED0783}" type="slidenum">
              <a:rPr lang="en-NL" smtClean="0"/>
              <a:t>35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6744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376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8776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38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056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818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3E375-0FA4-4824-B8AC-2ED9CBED0783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999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61209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511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61209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510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61209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028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61209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440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61209"/>
              </a:solidFill>
              <a:effectLst/>
              <a:latin typeface="system-u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6E23-48E7-4702-982A-5A5FC0CE3A57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610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AE0C-9494-C04B-9021-F211015DA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EC2D0-DA2B-75E9-8ADC-3AD3B9C4C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C70C7-06F5-FCCE-A97A-2DF27D72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2A124-2EC1-1DCC-49BA-8F4E671B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6467-D5F6-0219-29CC-72EACF5B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528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7BA0-2021-13BD-8BF4-E85B41FB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4E7D-23FB-A8D5-B983-DA4BE24BE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CF58-A5A8-E534-3C54-1A583F0D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2D458-3DAC-843D-C507-06690A12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88F1-0B26-EF4E-6747-4041C5E6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953F8-9958-9DEF-2BC3-6BAB74FF0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6D32B-F409-019E-8D01-F622C8305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65ED-4183-9D26-358B-396DF2FA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C232-A6F8-DE19-E32A-D893F5F8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66379-8C35-ED3C-F7E9-4089330A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499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F2DA-FFAB-79E6-B3E3-69CD7C93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A5B4-2B9D-1AF6-5C3B-0E0ED097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B860-29D1-45DD-B18A-34576A86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BDDE2-E7B8-F001-A000-E0BBD734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D9D4-063E-9342-79ED-8C3CEAF1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438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DD90-971A-DB6C-5EED-1A05D007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3D750-51A9-B10A-5469-4F1DC3729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5D5E6-78E1-97CB-D31D-6D27A343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24F75-DE71-7326-5404-7ADE16D1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4951B-28B9-C401-4348-0AF06B71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93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B4E4-9268-5C43-1AF3-27175495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5A8B-33CE-7B16-1F9D-E589D6C15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D6DBC-8B34-616F-5D52-CF365D4E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EF62C-3239-62F9-7724-A48B0AC7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7D24-3DF1-8F30-4EFF-FF93BC28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C382D-B442-0014-83BF-1B328395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49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81AD-4D90-F526-CEAC-2E30D1AC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EA8A2-B839-2400-D835-DC3DAFE2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8DFE1-66FA-CE88-5C1C-30B841B21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6FD2F-2D78-D20F-6CA5-8AC1102D9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D41FD-6374-4C68-DDF6-DE8A2587A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CA5A8-D3C2-E0CA-28E8-9470EA32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455D8-DF6D-D67D-122C-9F2B54D9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EA56D-78D5-B018-1D15-0BA6674E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19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59C4-0A74-1CE4-9E53-04138259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2A99C-638C-71B7-816D-F1D89B6B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4C082-0DB5-0ED4-CE5F-17B88E2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CD62-9837-350D-5803-4CE8244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97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A2FEC-284E-744D-5617-D7BFE01B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44DC-F1C0-562D-ECFB-73A760AC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22CB9-6FA0-E03B-302E-8CBC64B4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40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7DBC-67FC-E97B-856B-BD0C3F7A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179E-2E49-9FBE-BED0-B6B24A31F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85CD8-91DE-B02B-8A42-4BB6A1926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63C17-E942-AA42-F2D4-FAF13A15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2EC0D-1472-9DAF-96D9-1410B9A1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DFED3-1FD3-C0CC-5419-B27B1B26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519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E85A-5424-08AC-6AB7-F91982C1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800F3-1600-A361-873B-F8BB3B04B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2730A-CCA4-5B54-3E75-D68767026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D406C-0F59-6522-B79F-70958DA1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B21C-3AD0-AD4D-B119-D13E1A9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421F2-2418-5C2D-B71E-F5333808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47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27E99-1053-3519-ABB8-53CE643C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5681-1C8F-5E19-F49C-A81240E4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FD638-D0D4-9C4E-38F7-103337964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D3AF-19FD-4C7E-84F4-4B08B578A9B3}" type="datetimeFigureOut">
              <a:rPr lang="en-NL" smtClean="0"/>
              <a:t>01/03/2024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5F073-0F7C-F53B-CABC-098E0E441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2157-D73E-D11E-A14E-D21C0FBBA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B2C3-49E3-4E61-998A-88E81E27245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33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vlijmincx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72E97C2-B09C-36A7-BDE5-7CE8D99600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09832" y="2756478"/>
            <a:ext cx="8572335" cy="1926343"/>
          </a:xfrm>
          <a:ln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</a:tabLst>
            </a:pPr>
            <a:r>
              <a:rPr lang="en-US" sz="6600" dirty="0">
                <a:latin typeface="Franklin Gothic Medium" panose="020B0603020102020204" pitchFamily="34" charset="0"/>
              </a:rPr>
              <a:t>Introduction and pitfalls of Java's new concurrency model</a:t>
            </a:r>
            <a:endParaRPr lang="pl-PL" altLang="en-NL" sz="6600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24D3C-E3DD-5A6D-E102-007414F3F085}"/>
              </a:ext>
            </a:extLst>
          </p:cNvPr>
          <p:cNvSpPr txBox="1">
            <a:spLocks/>
          </p:cNvSpPr>
          <p:nvPr/>
        </p:nvSpPr>
        <p:spPr>
          <a:xfrm>
            <a:off x="1494970" y="5184794"/>
            <a:ext cx="9202057" cy="153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@David_Vlijmincx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www.davidvlijmincx.com</a:t>
            </a:r>
            <a:r>
              <a:rPr lang="en-US" dirty="0"/>
              <a:t> | Oracle ACE</a:t>
            </a:r>
            <a:endParaRPr lang="en-NL" dirty="0"/>
          </a:p>
        </p:txBody>
      </p:sp>
      <p:pic>
        <p:nvPicPr>
          <p:cNvPr id="4" name="Picture 3" descr="A purple and white spade with a letter">
            <a:extLst>
              <a:ext uri="{FF2B5EF4-FFF2-40B4-BE49-F238E27FC236}">
                <a16:creationId xmlns:a16="http://schemas.microsoft.com/office/drawing/2014/main" id="{3620F5B3-F3B0-1F47-AED0-7F6873408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68" y="6084729"/>
            <a:ext cx="773273" cy="7732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197FB-C301-D4D9-56B1-7C5F7AB5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CE2EFA-59FD-59DB-2D9F-C71A07835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305615"/>
            <a:ext cx="1080712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try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ExecutorService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vte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Executors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28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newVirtualThreadPerTaskExecutor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()){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for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int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0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1</a:t>
            </a:r>
            <a:r>
              <a:rPr kumimoji="0" lang="en-US" altLang="en-NL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_000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_000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i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++) {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vte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.submit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sleepOneSecond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5F1D-8FAD-1901-9069-2B4747F8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</p:spPr>
        <p:txBody>
          <a:bodyPr/>
          <a:lstStyle/>
          <a:p>
            <a:r>
              <a:rPr lang="en-US" dirty="0"/>
              <a:t>How does it work</a:t>
            </a:r>
            <a:endParaRPr lang="en-NL" dirty="0"/>
          </a:p>
        </p:txBody>
      </p:sp>
      <p:pic>
        <p:nvPicPr>
          <p:cNvPr id="3" name="Afbeelding 1">
            <a:extLst>
              <a:ext uri="{FF2B5EF4-FFF2-40B4-BE49-F238E27FC236}">
                <a16:creationId xmlns:a16="http://schemas.microsoft.com/office/drawing/2014/main" id="{853A0353-77CC-0E89-6716-F81D268B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6" y="1516078"/>
            <a:ext cx="5797348" cy="41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6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E334-9E0E-320E-153A-2A2C6349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does it work</a:t>
            </a:r>
          </a:p>
        </p:txBody>
      </p:sp>
      <p:pic>
        <p:nvPicPr>
          <p:cNvPr id="3" name="Afbeelding 4" descr="Afbeelding met tekst, handschrift, Lettertype, schermopname&#10;&#10;Automatisch gegenereerde beschrijving">
            <a:extLst>
              <a:ext uri="{FF2B5EF4-FFF2-40B4-BE49-F238E27FC236}">
                <a16:creationId xmlns:a16="http://schemas.microsoft.com/office/drawing/2014/main" id="{1469C321-A999-A72E-8B06-748C4DBA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8" y="1690688"/>
            <a:ext cx="3135084" cy="39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5F1D-8FAD-1901-9069-2B4747F8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</p:spPr>
        <p:txBody>
          <a:bodyPr/>
          <a:lstStyle/>
          <a:p>
            <a:r>
              <a:rPr lang="en-US" dirty="0"/>
              <a:t>How does it work</a:t>
            </a:r>
            <a:endParaRPr lang="en-NL" dirty="0"/>
          </a:p>
        </p:txBody>
      </p:sp>
      <p:pic>
        <p:nvPicPr>
          <p:cNvPr id="3" name="Afbeelding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4BDF217C-1143-65B0-5400-55276BDF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38" y="1293816"/>
            <a:ext cx="9595477" cy="45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0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1130-F1F4-0309-D667-25578D02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Carrier Threads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1AA9-A85E-CF16-319C-C8457CF3F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>
              <a:ea typeface="+mn-lt"/>
              <a:cs typeface="+mn-lt"/>
            </a:endParaRPr>
          </a:p>
          <a:p>
            <a:r>
              <a:rPr lang="en-US" b="0" dirty="0" err="1">
                <a:ea typeface="+mn-lt"/>
                <a:cs typeface="+mn-lt"/>
              </a:rPr>
              <a:t>jdk.virtualThreadScheduler.parallelism</a:t>
            </a:r>
            <a:r>
              <a:rPr lang="en-US" b="0" dirty="0">
                <a:ea typeface="+mn-lt"/>
                <a:cs typeface="+mn-lt"/>
              </a:rPr>
              <a:t>=5</a:t>
            </a:r>
          </a:p>
          <a:p>
            <a:pPr lvl="1"/>
            <a:r>
              <a:rPr lang="en-US" dirty="0">
                <a:ea typeface="+mn-lt"/>
                <a:cs typeface="+mn-lt"/>
              </a:rPr>
              <a:t>Change the default amount of carrier threads</a:t>
            </a:r>
            <a:endParaRPr lang="nl-NL" dirty="0"/>
          </a:p>
          <a:p>
            <a:endParaRPr lang="en-US" b="0" dirty="0">
              <a:ea typeface="+mn-lt"/>
              <a:cs typeface="+mn-lt"/>
            </a:endParaRPr>
          </a:p>
          <a:p>
            <a:r>
              <a:rPr lang="en-US" b="0" dirty="0" err="1">
                <a:ea typeface="+mn-lt"/>
                <a:cs typeface="+mn-lt"/>
              </a:rPr>
              <a:t>jdk.virtualThreadScheduler.maxPoolSize</a:t>
            </a:r>
            <a:r>
              <a:rPr lang="en-US" b="0" dirty="0">
                <a:ea typeface="+mn-lt"/>
                <a:cs typeface="+mn-lt"/>
              </a:rPr>
              <a:t>=10</a:t>
            </a:r>
          </a:p>
          <a:p>
            <a:pPr lvl="1"/>
            <a:r>
              <a:rPr lang="en-US" b="0" dirty="0">
                <a:ea typeface="+mn-lt"/>
                <a:cs typeface="+mn-lt"/>
              </a:rPr>
              <a:t>Hard limit on e</a:t>
            </a:r>
            <a:r>
              <a:rPr lang="en-US" dirty="0">
                <a:ea typeface="+mn-lt"/>
                <a:cs typeface="+mn-lt"/>
              </a:rPr>
              <a:t>xtra carrier threads</a:t>
            </a:r>
            <a:endParaRPr lang="en-US" b="0" dirty="0"/>
          </a:p>
          <a:p>
            <a:pPr marL="0" indent="0">
              <a:buNone/>
            </a:pPr>
            <a:endParaRPr lang="en-US" sz="1050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2033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E334-9E0E-320E-153A-2A2C6349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Mounting and unmounting</a:t>
            </a:r>
          </a:p>
        </p:txBody>
      </p:sp>
      <p:pic>
        <p:nvPicPr>
          <p:cNvPr id="3" name="Afbeelding 4" descr="Afbeelding met tekst, handschrift, Lettertype, schermopname&#10;&#10;Automatisch gegenereerde beschrijving">
            <a:extLst>
              <a:ext uri="{FF2B5EF4-FFF2-40B4-BE49-F238E27FC236}">
                <a16:creationId xmlns:a16="http://schemas.microsoft.com/office/drawing/2014/main" id="{1469C321-A999-A72E-8B06-748C4DBA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8" y="1690688"/>
            <a:ext cx="3135084" cy="39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5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E334-9E0E-320E-153A-2A2C6349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Mounting and unmounting</a:t>
            </a:r>
          </a:p>
        </p:txBody>
      </p:sp>
      <p:pic>
        <p:nvPicPr>
          <p:cNvPr id="5" name="Afbeelding 7" descr="Afbeelding met tekst, handschrift, schermopname, Post-it-briefje&#10;&#10;Automatisch gegenereerde beschrijving">
            <a:extLst>
              <a:ext uri="{FF2B5EF4-FFF2-40B4-BE49-F238E27FC236}">
                <a16:creationId xmlns:a16="http://schemas.microsoft.com/office/drawing/2014/main" id="{3672029B-836B-55AB-6F63-DA4793D62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607" y="1465943"/>
            <a:ext cx="6030563" cy="42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6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E334-9E0E-320E-153A-2A2C6349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Mounting and unmounting</a:t>
            </a:r>
          </a:p>
        </p:txBody>
      </p:sp>
      <p:pic>
        <p:nvPicPr>
          <p:cNvPr id="4" name="Afbeelding 6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A8C025DE-8494-C928-6E21-8FC5B24BA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39" y="1260021"/>
            <a:ext cx="8628883" cy="52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E334-9E0E-320E-153A-2A2C6349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Mounting and unmounting</a:t>
            </a:r>
          </a:p>
        </p:txBody>
      </p:sp>
      <p:pic>
        <p:nvPicPr>
          <p:cNvPr id="3" name="Afbeelding 6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C3396781-B9BA-2EE9-AC27-BA9F50981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2" y="1273547"/>
            <a:ext cx="6541325" cy="52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9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AB7A-FD77-607A-7992-AD2A0E4C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method is ready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D9F6-E871-9DE7-5227-46C74660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Synchronized  Block</a:t>
            </a:r>
          </a:p>
          <a:p>
            <a:r>
              <a:rPr lang="en-US" dirty="0" err="1"/>
              <a:t>object.wait</a:t>
            </a:r>
            <a:r>
              <a:rPr lang="en-US" dirty="0"/>
              <a:t>()</a:t>
            </a:r>
          </a:p>
          <a:p>
            <a:r>
              <a:rPr lang="en-US" dirty="0"/>
              <a:t>Calls to native code (JNI)</a:t>
            </a:r>
          </a:p>
        </p:txBody>
      </p:sp>
    </p:spTree>
    <p:extLst>
      <p:ext uri="{BB962C8B-B14F-4D97-AF65-F5344CB8AC3E}">
        <p14:creationId xmlns:p14="http://schemas.microsoft.com/office/powerpoint/2010/main" val="156529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47F9-6D4C-B5D0-D6B5-EC95AFB4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B29F-758B-BB87-EF8B-1C76650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situation </a:t>
            </a:r>
          </a:p>
          <a:p>
            <a:r>
              <a:rPr lang="en-US" dirty="0"/>
              <a:t>Virtual threads</a:t>
            </a:r>
          </a:p>
          <a:p>
            <a:r>
              <a:rPr lang="en-US" dirty="0"/>
              <a:t>Structured concurrency</a:t>
            </a:r>
          </a:p>
        </p:txBody>
      </p:sp>
    </p:spTree>
    <p:extLst>
      <p:ext uri="{BB962C8B-B14F-4D97-AF65-F5344CB8AC3E}">
        <p14:creationId xmlns:p14="http://schemas.microsoft.com/office/powerpoint/2010/main" val="3881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87F9-8F00-5DC0-8AE9-0880772A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pinned virtual threads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E8BE-1A32-7A69-7C37-4C3F3E77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Run option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Djdk.tracePinnedThreads</a:t>
            </a:r>
            <a:r>
              <a:rPr lang="en-US" dirty="0"/>
              <a:t>=short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System property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jdk.tracePinnedThreads</a:t>
            </a:r>
            <a:r>
              <a:rPr lang="en-US" dirty="0"/>
              <a:t>=full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3914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B23-E01D-0C7A-0324-8138220A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6C2C-FA1C-720E-FA6D-21913788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them for long running calculations</a:t>
            </a:r>
          </a:p>
          <a:p>
            <a:r>
              <a:rPr lang="en-US" dirty="0"/>
              <a:t>Old libraries may not have adapted to virtual threads</a:t>
            </a:r>
          </a:p>
          <a:p>
            <a:pPr lvl="1"/>
            <a:r>
              <a:rPr lang="en-US" dirty="0"/>
              <a:t>Could use unsupported blocking methods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0638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B23-E01D-0C7A-0324-8138220A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Threads are not faster than Platform Threads</a:t>
            </a:r>
          </a:p>
        </p:txBody>
      </p:sp>
      <p:pic>
        <p:nvPicPr>
          <p:cNvPr id="6" name="Afbeelding 6" descr="Afbeelding met tekst, schermopname, handschrift, Lettertype&#10;&#10;Automatisch gegenereerde beschrijving">
            <a:extLst>
              <a:ext uri="{FF2B5EF4-FFF2-40B4-BE49-F238E27FC236}">
                <a16:creationId xmlns:a16="http://schemas.microsoft.com/office/drawing/2014/main" id="{CA9339BF-AF7E-F447-D586-A9275615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30" y="1690688"/>
            <a:ext cx="5665660" cy="47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9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D5570156-4419-6AED-582F-5C95EE98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3250" y="755650"/>
            <a:ext cx="1955800" cy="1955800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4631F4E7-F6F2-D643-1110-69CE47D7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312" y="755650"/>
            <a:ext cx="1955800" cy="1955800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8F072BC-864D-4EB8-1D6D-58610619D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3250" y="3708400"/>
            <a:ext cx="1955800" cy="1955800"/>
          </a:xfrm>
          <a:prstGeom prst="rect">
            <a:avLst/>
          </a:prstGeom>
        </p:spPr>
      </p:pic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82791E70-7B34-5124-864E-E1A159D4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4250" y="3708400"/>
            <a:ext cx="1955800" cy="19558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696B5CB-9C83-9027-D29E-7804E1AAD632}"/>
              </a:ext>
            </a:extLst>
          </p:cNvPr>
          <p:cNvSpPr/>
          <p:nvPr/>
        </p:nvSpPr>
        <p:spPr>
          <a:xfrm>
            <a:off x="4902200" y="1390650"/>
            <a:ext cx="2387600" cy="2667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4C1F02-3DD0-8C19-3047-4D007FDCC05D}"/>
              </a:ext>
            </a:extLst>
          </p:cNvPr>
          <p:cNvSpPr/>
          <p:nvPr/>
        </p:nvSpPr>
        <p:spPr>
          <a:xfrm flipH="1">
            <a:off x="4902200" y="1917700"/>
            <a:ext cx="2387600" cy="2667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9AD85D6-3883-F1B8-A251-B86C677ACD07}"/>
              </a:ext>
            </a:extLst>
          </p:cNvPr>
          <p:cNvSpPr/>
          <p:nvPr/>
        </p:nvSpPr>
        <p:spPr>
          <a:xfrm>
            <a:off x="4937125" y="4273550"/>
            <a:ext cx="2387600" cy="2667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72DF41B-7696-3F92-D38A-59761A861ED5}"/>
              </a:ext>
            </a:extLst>
          </p:cNvPr>
          <p:cNvSpPr/>
          <p:nvPr/>
        </p:nvSpPr>
        <p:spPr>
          <a:xfrm flipH="1">
            <a:off x="4937125" y="4800600"/>
            <a:ext cx="2387600" cy="2667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7" name="Graphic 16" descr="Hourglass Finished with solid fill">
            <a:extLst>
              <a:ext uri="{FF2B5EF4-FFF2-40B4-BE49-F238E27FC236}">
                <a16:creationId xmlns:a16="http://schemas.microsoft.com/office/drawing/2014/main" id="{04DAC595-57ED-0DF6-DF5E-703C5B353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9687" y="4224337"/>
            <a:ext cx="644525" cy="6445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073098-6B2C-39E9-508E-445D0ADFAF10}"/>
              </a:ext>
            </a:extLst>
          </p:cNvPr>
          <p:cNvSpPr txBox="1"/>
          <p:nvPr/>
        </p:nvSpPr>
        <p:spPr>
          <a:xfrm>
            <a:off x="3541270" y="2633274"/>
            <a:ext cx="534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thread		Platform threads</a:t>
            </a:r>
            <a:endParaRPr lang="en-NL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1C48241C-F538-DF73-0FFC-FE9BE4BAE2AD}"/>
              </a:ext>
            </a:extLst>
          </p:cNvPr>
          <p:cNvSpPr/>
          <p:nvPr/>
        </p:nvSpPr>
        <p:spPr>
          <a:xfrm>
            <a:off x="8045894" y="2577670"/>
            <a:ext cx="381000" cy="424936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D23B49F4-2A54-16FB-81FD-699CB77C9A28}"/>
              </a:ext>
            </a:extLst>
          </p:cNvPr>
          <p:cNvSpPr/>
          <p:nvPr/>
        </p:nvSpPr>
        <p:spPr>
          <a:xfrm rot="10800000">
            <a:off x="5042344" y="2605472"/>
            <a:ext cx="381000" cy="4249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38EDD-8C8B-7DF9-3CEF-04625A2A57B9}"/>
              </a:ext>
            </a:extLst>
          </p:cNvPr>
          <p:cNvSpPr txBox="1"/>
          <p:nvPr/>
        </p:nvSpPr>
        <p:spPr>
          <a:xfrm>
            <a:off x="3541270" y="5664200"/>
            <a:ext cx="534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thread		Platform threads</a:t>
            </a:r>
            <a:endParaRPr lang="en-NL" dirty="0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09F73436-E01D-0308-C54D-CD5A4A5E1F14}"/>
              </a:ext>
            </a:extLst>
          </p:cNvPr>
          <p:cNvSpPr/>
          <p:nvPr/>
        </p:nvSpPr>
        <p:spPr>
          <a:xfrm>
            <a:off x="5042344" y="5623696"/>
            <a:ext cx="381000" cy="424936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D2047787-777F-0789-A881-95768389E4B2}"/>
              </a:ext>
            </a:extLst>
          </p:cNvPr>
          <p:cNvSpPr/>
          <p:nvPr/>
        </p:nvSpPr>
        <p:spPr>
          <a:xfrm rot="10800000">
            <a:off x="8045894" y="5664200"/>
            <a:ext cx="381000" cy="424936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055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B23-E01D-0C7A-0324-8138220A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Don't pool Virtual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6C2C-FA1C-720E-FA6D-21913788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cheap to create</a:t>
            </a:r>
          </a:p>
          <a:p>
            <a:r>
              <a:rPr lang="en-US" dirty="0"/>
              <a:t>Pooling Virtual Threads is an anti-pattern</a:t>
            </a:r>
          </a:p>
          <a:p>
            <a:r>
              <a:rPr lang="en-US" dirty="0"/>
              <a:t>You should create a Virtual Thread for each task</a:t>
            </a:r>
          </a:p>
          <a:p>
            <a:r>
              <a:rPr lang="en-US" dirty="0"/>
              <a:t>Don't use a pool to limit access to a resource use locks instead</a:t>
            </a:r>
          </a:p>
        </p:txBody>
      </p:sp>
    </p:spTree>
    <p:extLst>
      <p:ext uri="{BB962C8B-B14F-4D97-AF65-F5344CB8AC3E}">
        <p14:creationId xmlns:p14="http://schemas.microsoft.com/office/powerpoint/2010/main" val="325739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llage of two people standing next to a car&#10;&#10;Description automatically generated">
            <a:extLst>
              <a:ext uri="{FF2B5EF4-FFF2-40B4-BE49-F238E27FC236}">
                <a16:creationId xmlns:a16="http://schemas.microsoft.com/office/drawing/2014/main" id="{41FC7002-F54B-1C20-B4A7-04038C60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033" y="643466"/>
            <a:ext cx="540393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4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A986-6389-F513-D51F-B1D3556F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Structured concurrency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A6A1FC-C6EA-893A-D413-A9A775C2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167062"/>
            <a:ext cx="10706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0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2E64-5E97-E7D4-FEB2-D1DA7A62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Structured Code</a:t>
            </a:r>
            <a:endParaRPr lang="en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A9B97-C7D0-7CD8-6705-90EAD53F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19" y="1786972"/>
            <a:ext cx="4530856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foo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bar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endParaRPr kumimoji="0" lang="en-US" altLang="en-NL" sz="32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NL" sz="3200" dirty="0">
              <a:solidFill>
                <a:srgbClr val="080808"/>
              </a:solidFill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solidFill>
                  <a:srgbClr val="0033B3"/>
                </a:solidFill>
                <a:latin typeface="JetBrains Mono"/>
              </a:rPr>
              <a:t> 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+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1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2E64-5E97-E7D4-FEB2-D1DA7A62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Structured Code</a:t>
            </a:r>
            <a:endParaRPr lang="en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A9B97-C7D0-7CD8-6705-90EAD53F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19" y="1786972"/>
            <a:ext cx="4530856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foo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bar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endParaRPr kumimoji="0" lang="en-US" altLang="en-NL" sz="32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NL" sz="3200" dirty="0">
              <a:solidFill>
                <a:srgbClr val="080808"/>
              </a:solidFill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solidFill>
                  <a:srgbClr val="0033B3"/>
                </a:solidFill>
                <a:latin typeface="JetBrains Mono"/>
              </a:rPr>
              <a:t> 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+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19E4A-A5AE-DE34-F405-FE7CB593E846}"/>
              </a:ext>
            </a:extLst>
          </p:cNvPr>
          <p:cNvSpPr txBox="1"/>
          <p:nvPr/>
        </p:nvSpPr>
        <p:spPr>
          <a:xfrm>
            <a:off x="10221712" y="2803109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C1961E-CDB4-CA2B-2FCE-D6B597F83B30}"/>
              </a:ext>
            </a:extLst>
          </p:cNvPr>
          <p:cNvCxnSpPr>
            <a:cxnSpLocks/>
          </p:cNvCxnSpPr>
          <p:nvPr/>
        </p:nvCxnSpPr>
        <p:spPr>
          <a:xfrm>
            <a:off x="5758489" y="3556687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B87046A-E8D5-A7AA-EB4B-953A8616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76" y="3547895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DBA97-B969-284D-1F12-8309AFAE788A}"/>
              </a:ext>
            </a:extLst>
          </p:cNvPr>
          <p:cNvCxnSpPr>
            <a:cxnSpLocks/>
          </p:cNvCxnSpPr>
          <p:nvPr/>
        </p:nvCxnSpPr>
        <p:spPr>
          <a:xfrm flipV="1">
            <a:off x="6168081" y="3130665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CA5467-1156-474D-507F-3FE40D0696F5}"/>
              </a:ext>
            </a:extLst>
          </p:cNvPr>
          <p:cNvCxnSpPr>
            <a:cxnSpLocks/>
          </p:cNvCxnSpPr>
          <p:nvPr/>
        </p:nvCxnSpPr>
        <p:spPr>
          <a:xfrm>
            <a:off x="8933754" y="3130665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237E71BD-B132-AD97-8893-A5FE8333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854" y="2623445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1F33735-A6D1-8DA6-A35C-08FAC610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352" y="2615884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7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2E64-5E97-E7D4-FEB2-D1DA7A62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Structured Code</a:t>
            </a:r>
            <a:endParaRPr lang="en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A9B97-C7D0-7CD8-6705-90EAD53F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19" y="1786972"/>
            <a:ext cx="4530856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foo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bar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endParaRPr kumimoji="0" lang="en-US" altLang="en-NL" sz="32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NL" sz="3200" dirty="0">
              <a:solidFill>
                <a:srgbClr val="080808"/>
              </a:solidFill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solidFill>
                  <a:srgbClr val="0033B3"/>
                </a:solidFill>
                <a:latin typeface="JetBrains Mono"/>
              </a:rPr>
              <a:t> 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+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C6F82-729E-59C8-F78E-1980D53915FA}"/>
              </a:ext>
            </a:extLst>
          </p:cNvPr>
          <p:cNvSpPr txBox="1"/>
          <p:nvPr/>
        </p:nvSpPr>
        <p:spPr>
          <a:xfrm>
            <a:off x="10221712" y="2803109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C042EB-94C5-5172-9311-677CD200AEFA}"/>
              </a:ext>
            </a:extLst>
          </p:cNvPr>
          <p:cNvCxnSpPr>
            <a:cxnSpLocks/>
          </p:cNvCxnSpPr>
          <p:nvPr/>
        </p:nvCxnSpPr>
        <p:spPr>
          <a:xfrm>
            <a:off x="5758489" y="3556687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F5E2DF9F-9F2D-B432-E1DC-104D6193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76" y="3547895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6CEAB2-14C4-70B1-8C97-88550E284C92}"/>
              </a:ext>
            </a:extLst>
          </p:cNvPr>
          <p:cNvCxnSpPr>
            <a:cxnSpLocks/>
          </p:cNvCxnSpPr>
          <p:nvPr/>
        </p:nvCxnSpPr>
        <p:spPr>
          <a:xfrm flipV="1">
            <a:off x="6168081" y="3130665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04D3E4-40AB-2883-32BE-ED73475E2BD8}"/>
              </a:ext>
            </a:extLst>
          </p:cNvPr>
          <p:cNvCxnSpPr>
            <a:cxnSpLocks/>
          </p:cNvCxnSpPr>
          <p:nvPr/>
        </p:nvCxnSpPr>
        <p:spPr>
          <a:xfrm>
            <a:off x="8933754" y="3130665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62CBC960-8E3B-D99A-09C3-3EAA368F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854" y="2623445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D5EB89A-C47F-FCE6-FD73-19D41948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352" y="2615884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8FB9A-3C3C-6EAC-2070-291F8CF7E5FE}"/>
              </a:ext>
            </a:extLst>
          </p:cNvPr>
          <p:cNvSpPr/>
          <p:nvPr/>
        </p:nvSpPr>
        <p:spPr>
          <a:xfrm rot="19313189">
            <a:off x="6922406" y="2931126"/>
            <a:ext cx="1098317" cy="222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021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F627-2E80-513E-C53C-D1F8BF0D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(Platform) Threads </a:t>
            </a:r>
            <a:endParaRPr lang="en-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17A63FE-0C24-6F7E-1060-DD474FCA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108" y="2412597"/>
            <a:ext cx="539578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var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thread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new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Thread(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task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thread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.start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33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2E64-5E97-E7D4-FEB2-D1DA7A62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Structured Code</a:t>
            </a:r>
            <a:endParaRPr lang="en-N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A9B97-C7D0-7CD8-6705-90EAD53F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19" y="1786972"/>
            <a:ext cx="4530856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foo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String bar 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endParaRPr kumimoji="0" lang="en-US" altLang="en-NL" sz="32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NL" sz="3200" dirty="0">
              <a:solidFill>
                <a:srgbClr val="080808"/>
              </a:solidFill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solidFill>
                  <a:srgbClr val="0033B3"/>
                </a:solidFill>
                <a:latin typeface="JetBrains Mono"/>
              </a:rPr>
              <a:t> 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+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FCFE4-FEB7-3486-1D0B-48FA4010DD9F}"/>
              </a:ext>
            </a:extLst>
          </p:cNvPr>
          <p:cNvSpPr txBox="1"/>
          <p:nvPr/>
        </p:nvSpPr>
        <p:spPr>
          <a:xfrm>
            <a:off x="10221712" y="2803109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96D8AC-D01E-A2D6-97E9-22FD1727555F}"/>
              </a:ext>
            </a:extLst>
          </p:cNvPr>
          <p:cNvCxnSpPr>
            <a:cxnSpLocks/>
          </p:cNvCxnSpPr>
          <p:nvPr/>
        </p:nvCxnSpPr>
        <p:spPr>
          <a:xfrm>
            <a:off x="5758489" y="3556687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E330D385-B602-19AC-856F-2198D12A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76" y="3547895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9EC160-396C-49FE-2E17-FA378196D5BC}"/>
              </a:ext>
            </a:extLst>
          </p:cNvPr>
          <p:cNvCxnSpPr>
            <a:cxnSpLocks/>
          </p:cNvCxnSpPr>
          <p:nvPr/>
        </p:nvCxnSpPr>
        <p:spPr>
          <a:xfrm flipV="1">
            <a:off x="6168081" y="3130665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5ED41F-F862-AE07-6992-4C63F3833179}"/>
              </a:ext>
            </a:extLst>
          </p:cNvPr>
          <p:cNvCxnSpPr>
            <a:cxnSpLocks/>
          </p:cNvCxnSpPr>
          <p:nvPr/>
        </p:nvCxnSpPr>
        <p:spPr>
          <a:xfrm>
            <a:off x="8933754" y="3130665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E316C1A0-0CD6-6308-503C-F81AE901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854" y="2623445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5A9F592-176A-A2F2-54E2-815B07BC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352" y="2615884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E3C8D-1AF5-9822-F6E8-849CE3106B1D}"/>
              </a:ext>
            </a:extLst>
          </p:cNvPr>
          <p:cNvSpPr/>
          <p:nvPr/>
        </p:nvSpPr>
        <p:spPr>
          <a:xfrm rot="19313189">
            <a:off x="9041705" y="2967793"/>
            <a:ext cx="1098317" cy="222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6361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3D5E-A73D-16E4-8EFD-0EE4DCF8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Implicit relation</a:t>
            </a:r>
            <a:endParaRPr lang="en-N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6D90BF-9A63-D143-738C-00869A59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24" y="1905506"/>
            <a:ext cx="6989286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static 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throws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…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+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E065E-2463-FB9C-5D6E-511BEF547E72}"/>
              </a:ext>
            </a:extLst>
          </p:cNvPr>
          <p:cNvSpPr txBox="1"/>
          <p:nvPr/>
        </p:nvSpPr>
        <p:spPr>
          <a:xfrm>
            <a:off x="10291179" y="3806877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47A2B0-B41A-1BD2-5742-2E8EBBD8C123}"/>
              </a:ext>
            </a:extLst>
          </p:cNvPr>
          <p:cNvCxnSpPr>
            <a:cxnSpLocks/>
          </p:cNvCxnSpPr>
          <p:nvPr/>
        </p:nvCxnSpPr>
        <p:spPr>
          <a:xfrm>
            <a:off x="6012595" y="4388850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4499AAFF-D96E-6033-F007-14020AAC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482" y="4380058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CB0310-BDD1-C221-F22A-1A8F57CA835A}"/>
              </a:ext>
            </a:extLst>
          </p:cNvPr>
          <p:cNvCxnSpPr>
            <a:cxnSpLocks/>
          </p:cNvCxnSpPr>
          <p:nvPr/>
        </p:nvCxnSpPr>
        <p:spPr>
          <a:xfrm flipV="1">
            <a:off x="7277610" y="4123471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AAC3D3-0977-A0E9-2A87-3BB0FEDFA6E7}"/>
              </a:ext>
            </a:extLst>
          </p:cNvPr>
          <p:cNvCxnSpPr>
            <a:cxnSpLocks/>
          </p:cNvCxnSpPr>
          <p:nvPr/>
        </p:nvCxnSpPr>
        <p:spPr>
          <a:xfrm>
            <a:off x="7277609" y="3616251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7D0A0103-2397-37D1-49BC-3FF0ACD30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837" y="3616251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F2E7B9D-2E3A-116D-4B88-5E7FF8A6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713" y="2985648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7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3D5E-A73D-16E4-8EFD-0EE4DCF8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Implicit relation</a:t>
            </a:r>
            <a:endParaRPr lang="en-N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6D90BF-9A63-D143-738C-00869A59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24" y="1905506"/>
            <a:ext cx="6989286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static 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throws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…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+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D9205-6CAF-1733-9691-775801857162}"/>
              </a:ext>
            </a:extLst>
          </p:cNvPr>
          <p:cNvSpPr txBox="1"/>
          <p:nvPr/>
        </p:nvSpPr>
        <p:spPr>
          <a:xfrm>
            <a:off x="10291179" y="3806877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7DA78-98E2-5438-48C4-D0F4E875F5A5}"/>
              </a:ext>
            </a:extLst>
          </p:cNvPr>
          <p:cNvCxnSpPr>
            <a:cxnSpLocks/>
          </p:cNvCxnSpPr>
          <p:nvPr/>
        </p:nvCxnSpPr>
        <p:spPr>
          <a:xfrm>
            <a:off x="6012595" y="4388850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1FBC9F0D-A69A-E1E0-F6DF-B91231C1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482" y="4380058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7A2095-3975-FD2C-C279-DCD656D94BE2}"/>
              </a:ext>
            </a:extLst>
          </p:cNvPr>
          <p:cNvCxnSpPr>
            <a:cxnSpLocks/>
          </p:cNvCxnSpPr>
          <p:nvPr/>
        </p:nvCxnSpPr>
        <p:spPr>
          <a:xfrm flipV="1">
            <a:off x="7277610" y="4123471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5C3D59-21DC-D1DB-44D6-A1AF5AC6C0F3}"/>
              </a:ext>
            </a:extLst>
          </p:cNvPr>
          <p:cNvCxnSpPr>
            <a:cxnSpLocks/>
          </p:cNvCxnSpPr>
          <p:nvPr/>
        </p:nvCxnSpPr>
        <p:spPr>
          <a:xfrm>
            <a:off x="7277609" y="3616251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14415EB4-9312-8201-2BA7-5772E984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837" y="3616251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3B19CA6-BADC-DB27-5D03-A197B1313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713" y="2985648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CD5636-7FB1-DB10-8751-943146687D85}"/>
              </a:ext>
            </a:extLst>
          </p:cNvPr>
          <p:cNvSpPr/>
          <p:nvPr/>
        </p:nvSpPr>
        <p:spPr>
          <a:xfrm rot="19313189">
            <a:off x="8161878" y="3912161"/>
            <a:ext cx="765206" cy="222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9325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3D5E-A73D-16E4-8EFD-0EE4DCF8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Implicit relation</a:t>
            </a:r>
            <a:endParaRPr lang="en-N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6D90BF-9A63-D143-738C-00869A59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24" y="1905506"/>
            <a:ext cx="6989286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static 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throws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…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+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7E839-8A99-0155-02D7-C9A8E5796272}"/>
              </a:ext>
            </a:extLst>
          </p:cNvPr>
          <p:cNvSpPr txBox="1"/>
          <p:nvPr/>
        </p:nvSpPr>
        <p:spPr>
          <a:xfrm>
            <a:off x="10291179" y="3806877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FC5CA6-8943-6FCE-8DFD-3ADA8619334F}"/>
              </a:ext>
            </a:extLst>
          </p:cNvPr>
          <p:cNvCxnSpPr>
            <a:cxnSpLocks/>
          </p:cNvCxnSpPr>
          <p:nvPr/>
        </p:nvCxnSpPr>
        <p:spPr>
          <a:xfrm>
            <a:off x="6012595" y="4388850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7A3B6EDC-7873-B125-73AB-FC2431A8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482" y="4380058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002CD-40CF-C263-73A7-4AE7F3D846A4}"/>
              </a:ext>
            </a:extLst>
          </p:cNvPr>
          <p:cNvCxnSpPr>
            <a:cxnSpLocks/>
          </p:cNvCxnSpPr>
          <p:nvPr/>
        </p:nvCxnSpPr>
        <p:spPr>
          <a:xfrm flipV="1">
            <a:off x="7277610" y="4123471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45524F-39FA-A6F4-448F-C95FB3B3D1E1}"/>
              </a:ext>
            </a:extLst>
          </p:cNvPr>
          <p:cNvCxnSpPr>
            <a:cxnSpLocks/>
          </p:cNvCxnSpPr>
          <p:nvPr/>
        </p:nvCxnSpPr>
        <p:spPr>
          <a:xfrm>
            <a:off x="7277609" y="3616251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79D4B19B-2535-6FFF-7D59-79E72D63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837" y="3616251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ABAE6A2-73AE-9FB9-BE71-A1DBC8C7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713" y="2985648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E3279F-E599-65F5-B1C7-5815B03B3447}"/>
              </a:ext>
            </a:extLst>
          </p:cNvPr>
          <p:cNvSpPr/>
          <p:nvPr/>
        </p:nvSpPr>
        <p:spPr>
          <a:xfrm rot="19313189">
            <a:off x="7503139" y="3292671"/>
            <a:ext cx="765206" cy="222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0058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3D5E-A73D-16E4-8EFD-0EE4DCF8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Implicit relation</a:t>
            </a:r>
            <a:endParaRPr lang="en-N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6D90BF-9A63-D143-738C-00869A59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24" y="1905506"/>
            <a:ext cx="6989286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static public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methodA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throws </a:t>
            </a:r>
            <a:r>
              <a:rPr kumimoji="0" lang="en-US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…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methodB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Future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methodC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return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foo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 +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bar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.get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DD701-ACEB-20AE-E931-F9DA796ED375}"/>
              </a:ext>
            </a:extLst>
          </p:cNvPr>
          <p:cNvSpPr txBox="1"/>
          <p:nvPr/>
        </p:nvSpPr>
        <p:spPr>
          <a:xfrm>
            <a:off x="10291179" y="3806877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</a:t>
            </a:r>
            <a:endParaRPr lang="en-NL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84FDD0-8AB8-7488-6E49-2D3ED6075685}"/>
              </a:ext>
            </a:extLst>
          </p:cNvPr>
          <p:cNvCxnSpPr>
            <a:cxnSpLocks/>
          </p:cNvCxnSpPr>
          <p:nvPr/>
        </p:nvCxnSpPr>
        <p:spPr>
          <a:xfrm>
            <a:off x="6012595" y="4388850"/>
            <a:ext cx="5667392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A6D5E89D-96B6-B202-3909-78F09864C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482" y="4380058"/>
            <a:ext cx="42191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A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457D6-D902-307B-2511-16EE6508D90A}"/>
              </a:ext>
            </a:extLst>
          </p:cNvPr>
          <p:cNvCxnSpPr>
            <a:cxnSpLocks/>
          </p:cNvCxnSpPr>
          <p:nvPr/>
        </p:nvCxnSpPr>
        <p:spPr>
          <a:xfrm flipV="1">
            <a:off x="7277610" y="4123471"/>
            <a:ext cx="2432538" cy="12705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DFB926-DDE7-6E69-B51A-66DC806076F6}"/>
              </a:ext>
            </a:extLst>
          </p:cNvPr>
          <p:cNvCxnSpPr>
            <a:cxnSpLocks/>
          </p:cNvCxnSpPr>
          <p:nvPr/>
        </p:nvCxnSpPr>
        <p:spPr>
          <a:xfrm>
            <a:off x="7277609" y="3616251"/>
            <a:ext cx="1163515" cy="0"/>
          </a:xfrm>
          <a:prstGeom prst="line">
            <a:avLst/>
          </a:prstGeom>
          <a:ln w="762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256479E1-6F5B-660F-01D8-6525FAB1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837" y="3616251"/>
            <a:ext cx="4587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72FC8FE-AB69-5B8B-7E40-B2E82AA1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713" y="2985648"/>
            <a:ext cx="48122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3200" dirty="0">
                <a:latin typeface="Arial" panose="020B0604020202020204" pitchFamily="34" charset="0"/>
              </a:rPr>
              <a:t>C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27691-9748-C825-8839-2BE449E3CF70}"/>
              </a:ext>
            </a:extLst>
          </p:cNvPr>
          <p:cNvSpPr/>
          <p:nvPr/>
        </p:nvSpPr>
        <p:spPr>
          <a:xfrm rot="19313189">
            <a:off x="10500923" y="4024965"/>
            <a:ext cx="843088" cy="222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27569A-C5C3-0E87-DD5F-9F4466950606}"/>
              </a:ext>
            </a:extLst>
          </p:cNvPr>
          <p:cNvSpPr/>
          <p:nvPr/>
        </p:nvSpPr>
        <p:spPr>
          <a:xfrm rot="19313189">
            <a:off x="8444356" y="4561862"/>
            <a:ext cx="1093795" cy="2224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4830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6A8DA2-A4DF-4BB1-CAB2-E932B0FB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1228397"/>
            <a:ext cx="992505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try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StructuredTaskScope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ShutdownOnSuccess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&gt;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scope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endParaRPr kumimoji="0" lang="en-US" altLang="en-NL" sz="28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NL" sz="2800" dirty="0">
                <a:solidFill>
                  <a:srgbClr val="080808"/>
                </a:solidFill>
                <a:latin typeface="JetBrains Mono"/>
              </a:rPr>
              <a:t>	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new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StructuredTaskScope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.ShutdownOnSuccess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&lt;&gt;()) {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scope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.fork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(() -&gt;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"result-1"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scope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.fork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(() -&gt;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"result-2"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scope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.join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System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2800" b="0" i="1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out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.println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scope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.result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20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B23-E01D-0C7A-0324-8138220A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6C2C-FA1C-720E-FA6D-21913788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the lifetime of threads yourself</a:t>
            </a:r>
          </a:p>
          <a:p>
            <a:pPr lvl="1"/>
            <a:r>
              <a:rPr lang="en-US" dirty="0"/>
              <a:t>Joining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Time outs</a:t>
            </a:r>
          </a:p>
          <a:p>
            <a:pPr lvl="1"/>
            <a:r>
              <a:rPr lang="en-US" dirty="0"/>
              <a:t>Etc.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2396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4162-4F90-4678-D88B-DE8FE95D3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0"/>
            <a:ext cx="10287001" cy="214183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/>
              <a:t>All you need to get started</a:t>
            </a:r>
          </a:p>
          <a:p>
            <a:endParaRPr lang="en-NL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96F2BF3-5632-77AB-DBB8-FBEDB14F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92" y="2644170"/>
            <a:ext cx="104000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Thread t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Thread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startVirtualThread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task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var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executor 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Executors</a:t>
            </a:r>
            <a:r>
              <a:rPr kumimoji="0" lang="en-NL" altLang="en-NL" sz="32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32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newVirtualThreadPerTaskExecutor</a:t>
            </a:r>
            <a:r>
              <a:rPr kumimoji="0" lang="en-NL" altLang="en-NL" sz="32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();</a:t>
            </a:r>
            <a:endParaRPr kumimoji="0" lang="en-NL" altLang="en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17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703A89B-8D94-72A9-B009-41053F144FCF}"/>
              </a:ext>
            </a:extLst>
          </p:cNvPr>
          <p:cNvSpPr txBox="1">
            <a:spLocks/>
          </p:cNvSpPr>
          <p:nvPr/>
        </p:nvSpPr>
        <p:spPr>
          <a:xfrm>
            <a:off x="3795009" y="5369085"/>
            <a:ext cx="4601981" cy="1349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@David_Vlijmincx</a:t>
            </a:r>
          </a:p>
          <a:p>
            <a:pPr marL="0" indent="0" algn="ctr">
              <a:buNone/>
            </a:pPr>
            <a:r>
              <a:rPr lang="en-US" dirty="0"/>
              <a:t>  www.davidvlijmincx.com	</a:t>
            </a:r>
            <a:endParaRPr lang="en-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FBDEDC-08EE-EA18-4D58-78059FB0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798515"/>
            <a:ext cx="5269364" cy="134911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Thank you!</a:t>
            </a:r>
            <a:endParaRPr lang="en-NL" sz="2700" dirty="0"/>
          </a:p>
        </p:txBody>
      </p:sp>
    </p:spTree>
    <p:extLst>
      <p:ext uri="{BB962C8B-B14F-4D97-AF65-F5344CB8AC3E}">
        <p14:creationId xmlns:p14="http://schemas.microsoft.com/office/powerpoint/2010/main" val="18563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4CB9-2432-D77F-17E8-7441F6FD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One thread for each task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3499F-753C-0834-BCC5-FE5E53078315}"/>
              </a:ext>
            </a:extLst>
          </p:cNvPr>
          <p:cNvSpPr txBox="1"/>
          <p:nvPr/>
        </p:nvSpPr>
        <p:spPr>
          <a:xfrm>
            <a:off x="2473324" y="2425700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Tasks</a:t>
            </a:r>
            <a:endParaRPr lang="en-NL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A1528-5015-82BB-2395-659766345DCA}"/>
              </a:ext>
            </a:extLst>
          </p:cNvPr>
          <p:cNvSpPr txBox="1"/>
          <p:nvPr/>
        </p:nvSpPr>
        <p:spPr>
          <a:xfrm>
            <a:off x="2473324" y="4505322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Threads</a:t>
            </a:r>
            <a:endParaRPr lang="en-NL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6E24FA-DF38-87C1-428B-F9040ACA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1771649"/>
            <a:ext cx="16287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7D33-298A-4D52-6B8D-E424441B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Executors</a:t>
            </a:r>
            <a:endParaRPr lang="en-NL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E8FDF7-0CD5-7167-A886-D754E364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15" y="1843168"/>
            <a:ext cx="8801100" cy="3333750"/>
          </a:xfrm>
        </p:spPr>
        <p:txBody>
          <a:bodyPr/>
          <a:lstStyle/>
          <a:p>
            <a:r>
              <a:rPr lang="en-US" dirty="0"/>
              <a:t>Pooling threads for reuse </a:t>
            </a:r>
          </a:p>
          <a:p>
            <a:r>
              <a:rPr lang="en-US" dirty="0"/>
              <a:t>Leaking threads locals</a:t>
            </a:r>
          </a:p>
          <a:p>
            <a:r>
              <a:rPr lang="en-US" dirty="0"/>
              <a:t>Blocking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B0BBF-5FF2-49CC-828B-B39F294C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608" y="1291903"/>
            <a:ext cx="4048125" cy="4019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C0890-FFD7-738E-18AD-C016FFBB319F}"/>
              </a:ext>
            </a:extLst>
          </p:cNvPr>
          <p:cNvSpPr txBox="1"/>
          <p:nvPr/>
        </p:nvSpPr>
        <p:spPr>
          <a:xfrm>
            <a:off x="6625541" y="1708633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Tasks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390027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53F2-3A91-6BDF-13EA-42F288CE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Async</a:t>
            </a:r>
            <a:endParaRPr lang="en-N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8C4FF9-96F7-D742-23FC-30650178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70"/>
            <a:ext cx="10515600" cy="4351338"/>
          </a:xfrm>
        </p:spPr>
        <p:txBody>
          <a:bodyPr/>
          <a:lstStyle/>
          <a:p>
            <a:r>
              <a:rPr lang="en-US" dirty="0"/>
              <a:t>Hard to write</a:t>
            </a:r>
          </a:p>
          <a:p>
            <a:r>
              <a:rPr lang="en-US" dirty="0"/>
              <a:t>Harder to read</a:t>
            </a:r>
          </a:p>
          <a:p>
            <a:r>
              <a:rPr lang="en-US" dirty="0"/>
              <a:t>Hard to debug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86C0-382B-0F85-619A-6ADED9F1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351" y="1595438"/>
            <a:ext cx="27432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747EF-421D-65CD-C1F8-54D0A1ACC17B}"/>
              </a:ext>
            </a:extLst>
          </p:cNvPr>
          <p:cNvSpPr txBox="1"/>
          <p:nvPr/>
        </p:nvSpPr>
        <p:spPr>
          <a:xfrm>
            <a:off x="6726670" y="1940791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Tasks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113542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92E0-666C-3EF8-35D5-FDA5CDE8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</p:spPr>
        <p:txBody>
          <a:bodyPr/>
          <a:lstStyle/>
          <a:p>
            <a:r>
              <a:rPr lang="en-US" dirty="0"/>
              <a:t>Virtual threads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C03-AB86-F21E-D5B7-E1789177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implementation of Threads</a:t>
            </a:r>
          </a:p>
          <a:p>
            <a:r>
              <a:rPr lang="en-US" dirty="0"/>
              <a:t>The OS does not know about them</a:t>
            </a:r>
          </a:p>
          <a:p>
            <a:pPr lvl="1"/>
            <a:r>
              <a:rPr lang="en-US" dirty="0"/>
              <a:t>Concept inside the JVM</a:t>
            </a:r>
          </a:p>
          <a:p>
            <a:pPr lvl="1"/>
            <a:r>
              <a:rPr lang="en-US" dirty="0"/>
              <a:t>Stack frames live on the heap</a:t>
            </a:r>
          </a:p>
          <a:p>
            <a:pPr lvl="1"/>
            <a:r>
              <a:rPr lang="en-US" dirty="0"/>
              <a:t>Resizable stacks</a:t>
            </a:r>
          </a:p>
          <a:p>
            <a:r>
              <a:rPr lang="en-US" dirty="0"/>
              <a:t>You don’t have to allocate a lot of memory at </a:t>
            </a:r>
            <a:br>
              <a:rPr lang="en-US" dirty="0"/>
            </a:br>
            <a:r>
              <a:rPr lang="en-US" dirty="0"/>
              <a:t>the start</a:t>
            </a:r>
          </a:p>
          <a:p>
            <a:r>
              <a:rPr lang="en-US" dirty="0"/>
              <a:t>Cheap to create</a:t>
            </a:r>
          </a:p>
        </p:txBody>
      </p:sp>
      <p:pic>
        <p:nvPicPr>
          <p:cNvPr id="4" name="Afbeelding 1" descr="Afbeelding met tekst, schermopname, Lettertype, keyboard&#10;&#10;Automatisch gegenereerde beschrijving">
            <a:extLst>
              <a:ext uri="{FF2B5EF4-FFF2-40B4-BE49-F238E27FC236}">
                <a16:creationId xmlns:a16="http://schemas.microsoft.com/office/drawing/2014/main" id="{B7F02C04-DD4A-A6C0-724A-A0661BAC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762" y="1470902"/>
            <a:ext cx="3380509" cy="39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262344-FE02-0126-29CD-AF6F746DB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732371"/>
              </p:ext>
            </p:extLst>
          </p:nvPr>
        </p:nvGraphicFramePr>
        <p:xfrm>
          <a:off x="796611" y="275771"/>
          <a:ext cx="10598778" cy="557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97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CC6879F-C62C-069F-44C4-FFA1F93D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2305615"/>
            <a:ext cx="12172950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Thread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vt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Thread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28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startVirtualThread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printTask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try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ExecutorService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vte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 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=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Executors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NL" altLang="en-NL" sz="28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newVirtualThreadPerTaskExecutor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()){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vte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.submit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NL" altLang="en-NL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printTask</a:t>
            </a: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);</a:t>
            </a:r>
            <a:b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NL" altLang="en-NL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NL" altLang="en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2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829</Words>
  <Application>Microsoft Office PowerPoint</Application>
  <PresentationFormat>Widescreen</PresentationFormat>
  <Paragraphs>165</Paragraphs>
  <Slides>38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Franklin Gothic Medium</vt:lpstr>
      <vt:lpstr>JetBrains Mono</vt:lpstr>
      <vt:lpstr>system-ui</vt:lpstr>
      <vt:lpstr>Office Theme</vt:lpstr>
      <vt:lpstr>Introduction and pitfalls of Java's new concurrency model</vt:lpstr>
      <vt:lpstr>Outline</vt:lpstr>
      <vt:lpstr>(Platform) Threads </vt:lpstr>
      <vt:lpstr>One thread for each task</vt:lpstr>
      <vt:lpstr>Executors</vt:lpstr>
      <vt:lpstr>Async</vt:lpstr>
      <vt:lpstr>Virtual threads</vt:lpstr>
      <vt:lpstr>PowerPoint Presentation</vt:lpstr>
      <vt:lpstr>PowerPoint Presentation</vt:lpstr>
      <vt:lpstr>PowerPoint Presentation</vt:lpstr>
      <vt:lpstr>How does it work</vt:lpstr>
      <vt:lpstr>How does it work</vt:lpstr>
      <vt:lpstr>How does it work</vt:lpstr>
      <vt:lpstr>Manage Carrier Threads</vt:lpstr>
      <vt:lpstr>Mounting and unmounting</vt:lpstr>
      <vt:lpstr>Mounting and unmounting</vt:lpstr>
      <vt:lpstr>Mounting and unmounting</vt:lpstr>
      <vt:lpstr>Mounting and unmounting</vt:lpstr>
      <vt:lpstr>Not every method is ready</vt:lpstr>
      <vt:lpstr>See pinned virtual threads</vt:lpstr>
      <vt:lpstr>Pitfalls</vt:lpstr>
      <vt:lpstr>Virtual Threads are not faster than Platform Threads</vt:lpstr>
      <vt:lpstr>PowerPoint Presentation</vt:lpstr>
      <vt:lpstr>Don't pool Virtual Threads</vt:lpstr>
      <vt:lpstr>PowerPoint Presentation</vt:lpstr>
      <vt:lpstr>Structured concurrency</vt:lpstr>
      <vt:lpstr>Structured Code</vt:lpstr>
      <vt:lpstr>Structured Code</vt:lpstr>
      <vt:lpstr>Structured Code</vt:lpstr>
      <vt:lpstr>Structured Code</vt:lpstr>
      <vt:lpstr>Implicit relation</vt:lpstr>
      <vt:lpstr>Implicit relation</vt:lpstr>
      <vt:lpstr>Implicit relation</vt:lpstr>
      <vt:lpstr>Implicit relation</vt:lpstr>
      <vt:lpstr>PowerPoint Presentation</vt:lpstr>
      <vt:lpstr>Pitfalls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pitfalls of Java’s new concurrency model</dc:title>
  <dc:creator>David Vlijmincx</dc:creator>
  <cp:lastModifiedBy>David Vlijmincx</cp:lastModifiedBy>
  <cp:revision>19</cp:revision>
  <dcterms:created xsi:type="dcterms:W3CDTF">2023-03-02T15:37:33Z</dcterms:created>
  <dcterms:modified xsi:type="dcterms:W3CDTF">2024-03-01T19:12:02Z</dcterms:modified>
</cp:coreProperties>
</file>